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68" r:id="rId14"/>
    <p:sldId id="279" r:id="rId15"/>
    <p:sldId id="278" r:id="rId16"/>
    <p:sldId id="274" r:id="rId17"/>
    <p:sldId id="281" r:id="rId18"/>
    <p:sldId id="276" r:id="rId19"/>
    <p:sldId id="282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55" r="22031" b="359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6980892"/>
            <a:ext cx="7086600" cy="272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500" b="1" dirty="0">
                <a:solidFill>
                  <a:srgbClr val="FFFFFF"/>
                </a:solidFill>
                <a:latin typeface="Raleway"/>
              </a:rPr>
              <a:t>Team members: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Pham Vo Dong – s3891968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Bui Quang Thanh </a:t>
            </a:r>
            <a:r>
              <a:rPr lang="en-US" sz="3500" dirty="0" err="1">
                <a:solidFill>
                  <a:srgbClr val="FFFFFF"/>
                </a:solidFill>
                <a:latin typeface="Raleway"/>
              </a:rPr>
              <a:t>Dat</a:t>
            </a:r>
            <a:r>
              <a:rPr lang="en-US" sz="3500" dirty="0">
                <a:solidFill>
                  <a:srgbClr val="FFFFFF"/>
                </a:solidFill>
                <a:latin typeface="Raleway"/>
              </a:rPr>
              <a:t> – s3927551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Mai Chi Nghi – s3864219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Le Anh Quan – s3877457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3675" y="6134100"/>
            <a:ext cx="4580650" cy="0"/>
          </a:xfrm>
          <a:prstGeom prst="line">
            <a:avLst/>
          </a:prstGeom>
          <a:ln w="7334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53675" y="5988559"/>
            <a:ext cx="4580650" cy="41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 dirty="0">
                <a:solidFill>
                  <a:srgbClr val="021112"/>
                </a:solidFill>
                <a:latin typeface="Raleway Bold"/>
              </a:rPr>
              <a:t>DDQN TEAMS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143000" y="8094829"/>
            <a:ext cx="7315200" cy="7182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15800" y="8094829"/>
            <a:ext cx="7315200" cy="7182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599" y="2464197"/>
            <a:ext cx="14782800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ERGONOMIC AI</a:t>
            </a:r>
          </a:p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CHAIR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8A9ADD5-F68C-42A4-9BD2-67C4D6AD7EAB}"/>
              </a:ext>
            </a:extLst>
          </p:cNvPr>
          <p:cNvSpPr txBox="1">
            <a:spLocks/>
          </p:cNvSpPr>
          <p:nvPr/>
        </p:nvSpPr>
        <p:spPr>
          <a:xfrm>
            <a:off x="1333501" y="944110"/>
            <a:ext cx="15620998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Where does us choose for market?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9990F64-45FA-4CBC-94B2-D0417A3111D1}"/>
              </a:ext>
            </a:extLst>
          </p:cNvPr>
          <p:cNvSpPr txBox="1">
            <a:spLocks/>
          </p:cNvSpPr>
          <p:nvPr/>
        </p:nvSpPr>
        <p:spPr>
          <a:xfrm>
            <a:off x="1278637" y="3192087"/>
            <a:ext cx="12534845" cy="6317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>
                <a:solidFill>
                  <a:schemeClr val="bg1"/>
                </a:solidFill>
              </a:rPr>
              <a:t>Stores have online and face-to-face shopping.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ECAEDE-D1F4-460A-BC70-84469592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4381500"/>
            <a:ext cx="6326123" cy="35584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3A4EDCE-DC00-4208-9E45-D190B763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4246106"/>
            <a:ext cx="5545341" cy="3693838"/>
          </a:xfrm>
          <a:prstGeom prst="rect">
            <a:avLst/>
          </a:prstGeom>
        </p:spPr>
      </p:pic>
      <p:sp>
        <p:nvSpPr>
          <p:cNvPr id="41" name="AutoShape 21">
            <a:extLst>
              <a:ext uri="{FF2B5EF4-FFF2-40B4-BE49-F238E27FC236}">
                <a16:creationId xmlns:a16="http://schemas.microsoft.com/office/drawing/2014/main" id="{73178AD0-9774-4D32-9746-38213960A941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762000" y="3476024"/>
            <a:ext cx="10753371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INOVATION</a:t>
            </a:r>
          </a:p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-1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Medium Bold"/>
              <a:ea typeface="+mn-ea"/>
              <a:cs typeface="+mn-cs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488064-D79F-47D6-ACBE-CE874150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18274" y="1028700"/>
            <a:ext cx="6141026" cy="634880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893D45-4FFA-42FE-B2F8-03016B65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31247" y="1733550"/>
            <a:ext cx="4728053" cy="87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699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165" b="91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0" y="8881562"/>
            <a:ext cx="4032504" cy="41148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87D17B86-B05C-4138-A885-B8B9CFB3DB12}"/>
              </a:ext>
            </a:extLst>
          </p:cNvPr>
          <p:cNvSpPr txBox="1">
            <a:spLocks/>
          </p:cNvSpPr>
          <p:nvPr/>
        </p:nvSpPr>
        <p:spPr>
          <a:xfrm>
            <a:off x="228600" y="1170321"/>
            <a:ext cx="11506200" cy="1981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AI integrated specification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F102182-0AFC-4AA7-94E2-D596DCBCE223}"/>
              </a:ext>
            </a:extLst>
          </p:cNvPr>
          <p:cNvSpPr txBox="1">
            <a:spLocks/>
          </p:cNvSpPr>
          <p:nvPr/>
        </p:nvSpPr>
        <p:spPr>
          <a:xfrm>
            <a:off x="1686110" y="2957012"/>
            <a:ext cx="11506200" cy="26458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the back of consumer’s body 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adjust to fix correct position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adjustments as body movements</a:t>
            </a:r>
          </a:p>
        </p:txBody>
      </p:sp>
      <p:pic>
        <p:nvPicPr>
          <p:cNvPr id="42" name="Content Placeholder 10">
            <a:extLst>
              <a:ext uri="{FF2B5EF4-FFF2-40B4-BE49-F238E27FC236}">
                <a16:creationId xmlns:a16="http://schemas.microsoft.com/office/drawing/2014/main" id="{F7F8B685-2521-43D3-8398-045D2EC0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56" y="5992479"/>
            <a:ext cx="3124200" cy="3124200"/>
          </a:xfrm>
          <a:prstGeom prst="rect">
            <a:avLst/>
          </a:prstGeom>
        </p:spPr>
      </p:pic>
      <p:pic>
        <p:nvPicPr>
          <p:cNvPr id="43" name="Content Placeholder 13">
            <a:extLst>
              <a:ext uri="{FF2B5EF4-FFF2-40B4-BE49-F238E27FC236}">
                <a16:creationId xmlns:a16="http://schemas.microsoft.com/office/drawing/2014/main" id="{521A7ED8-83F0-4CCD-B33A-BB8F60C9F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13" y="5992479"/>
            <a:ext cx="3124200" cy="31098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02D79C-7BF8-4A1F-A438-584958610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2192" y="5992479"/>
            <a:ext cx="2562207" cy="3106139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FD5688-E568-43A3-9103-FB259F597CF3}"/>
              </a:ext>
            </a:extLst>
          </p:cNvPr>
          <p:cNvSpPr/>
          <p:nvPr/>
        </p:nvSpPr>
        <p:spPr>
          <a:xfrm>
            <a:off x="7134380" y="7182941"/>
            <a:ext cx="978408" cy="725214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utoShape 21">
            <a:extLst>
              <a:ext uri="{FF2B5EF4-FFF2-40B4-BE49-F238E27FC236}">
                <a16:creationId xmlns:a16="http://schemas.microsoft.com/office/drawing/2014/main" id="{DD361D21-D26C-43B7-AD9A-C67E248FC9C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66C1FFD0-7026-427E-9984-B756914E837B}"/>
              </a:ext>
            </a:extLst>
          </p:cNvPr>
          <p:cNvSpPr txBox="1">
            <a:spLocks/>
          </p:cNvSpPr>
          <p:nvPr/>
        </p:nvSpPr>
        <p:spPr>
          <a:xfrm>
            <a:off x="2029783" y="1210137"/>
            <a:ext cx="14228433" cy="16983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Improvement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B8C9086-CB5C-4660-978B-34CB0152685C}"/>
              </a:ext>
            </a:extLst>
          </p:cNvPr>
          <p:cNvSpPr txBox="1">
            <a:spLocks/>
          </p:cNvSpPr>
          <p:nvPr/>
        </p:nvSpPr>
        <p:spPr>
          <a:xfrm>
            <a:off x="2948849" y="2908471"/>
            <a:ext cx="143808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 wide range of adjustability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Headrest &amp; tilt comfortably</a:t>
            </a:r>
          </a:p>
        </p:txBody>
      </p:sp>
      <p:pic>
        <p:nvPicPr>
          <p:cNvPr id="56" name="Content Placeholder 6">
            <a:extLst>
              <a:ext uri="{FF2B5EF4-FFF2-40B4-BE49-F238E27FC236}">
                <a16:creationId xmlns:a16="http://schemas.microsoft.com/office/drawing/2014/main" id="{0917023E-3C28-42D2-8D54-53F76064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5" y="5590613"/>
            <a:ext cx="5757311" cy="3224094"/>
          </a:xfrm>
          <a:prstGeom prst="rect">
            <a:avLst/>
          </a:prstGeom>
        </p:spPr>
      </p:pic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306B763F-025C-49BE-9ECC-820B77AA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266" y="5391578"/>
            <a:ext cx="6112730" cy="3423129"/>
          </a:xfrm>
          <a:prstGeom prst="rect">
            <a:avLst/>
          </a:prstGeom>
        </p:spPr>
      </p:pic>
      <p:sp>
        <p:nvSpPr>
          <p:cNvPr id="58" name="AutoShape 21">
            <a:extLst>
              <a:ext uri="{FF2B5EF4-FFF2-40B4-BE49-F238E27FC236}">
                <a16:creationId xmlns:a16="http://schemas.microsoft.com/office/drawing/2014/main" id="{538A730A-3006-4AE8-8107-10C6919D4C5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33F296BB-3773-4102-B50F-7721A0684636}"/>
              </a:ext>
            </a:extLst>
          </p:cNvPr>
          <p:cNvGrpSpPr/>
          <p:nvPr/>
        </p:nvGrpSpPr>
        <p:grpSpPr>
          <a:xfrm>
            <a:off x="3367605" y="2759967"/>
            <a:ext cx="11552789" cy="4767066"/>
            <a:chOff x="0" y="0"/>
            <a:chExt cx="15403719" cy="6356088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E61BB25A-714A-413F-9440-127B3618DAB9}"/>
                </a:ext>
              </a:extLst>
            </p:cNvPr>
            <p:cNvSpPr txBox="1"/>
            <p:nvPr/>
          </p:nvSpPr>
          <p:spPr>
            <a:xfrm>
              <a:off x="0" y="114300"/>
              <a:ext cx="15403719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Mechanics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4EC8CA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Design</a:t>
              </a: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5717D63-1F6E-49CC-884D-6D857FE36214}"/>
                </a:ext>
              </a:extLst>
            </p:cNvPr>
            <p:cNvSpPr txBox="1"/>
            <p:nvPr/>
          </p:nvSpPr>
          <p:spPr>
            <a:xfrm>
              <a:off x="1492196" y="5679813"/>
              <a:ext cx="124193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Smart - Convenience - Comfortable</a:t>
              </a: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0149F641-A48B-4921-B145-933CEA793692}"/>
                </a:ext>
              </a:extLst>
            </p:cNvPr>
            <p:cNvSpPr/>
            <p:nvPr/>
          </p:nvSpPr>
          <p:spPr>
            <a:xfrm>
              <a:off x="886169" y="5050276"/>
              <a:ext cx="13631380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13715451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872518" y="1237633"/>
            <a:ext cx="10643581" cy="1791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SCAN BODY</a:t>
            </a: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696FBEC-1A58-4C29-8030-95BC1761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01490" y="4381500"/>
            <a:ext cx="7485017" cy="4991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331271-9009-4D97-A43F-9F6480289CEA}"/>
              </a:ext>
            </a:extLst>
          </p:cNvPr>
          <p:cNvSpPr txBox="1"/>
          <p:nvPr/>
        </p:nvSpPr>
        <p:spPr>
          <a:xfrm>
            <a:off x="3771899" y="3412004"/>
            <a:ext cx="1074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 Medium Bold" panose="020B0604020202020204" charset="0"/>
                <a:ea typeface="+mn-ea"/>
                <a:cs typeface="+mn-cs"/>
              </a:rPr>
              <a:t>GOM SCAN 1</a:t>
            </a:r>
          </a:p>
        </p:txBody>
      </p:sp>
    </p:spTree>
    <p:extLst>
      <p:ext uri="{BB962C8B-B14F-4D97-AF65-F5344CB8AC3E}">
        <p14:creationId xmlns:p14="http://schemas.microsoft.com/office/powerpoint/2010/main" val="33599100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22CB33F4-AEBA-47AE-8F3C-A45DAAA14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FA977323-33E2-4D31-A1D6-2D3276A5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8073"/>
            <a:ext cx="6553200" cy="98908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7D81DE-7EE6-4134-B979-413BE1942EB4}"/>
              </a:ext>
            </a:extLst>
          </p:cNvPr>
          <p:cNvCxnSpPr>
            <a:cxnSpLocks/>
          </p:cNvCxnSpPr>
          <p:nvPr/>
        </p:nvCxnSpPr>
        <p:spPr>
          <a:xfrm flipV="1">
            <a:off x="12005310" y="6972300"/>
            <a:ext cx="1558290" cy="40954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E32A02-211A-4B81-B5B2-801C9FE7217E}"/>
              </a:ext>
            </a:extLst>
          </p:cNvPr>
          <p:cNvCxnSpPr>
            <a:cxnSpLocks/>
          </p:cNvCxnSpPr>
          <p:nvPr/>
        </p:nvCxnSpPr>
        <p:spPr>
          <a:xfrm flipV="1">
            <a:off x="10820400" y="5295900"/>
            <a:ext cx="1562100" cy="381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EC9AEF-4FD9-49CB-9EC1-4BD1CE8F0148}"/>
              </a:ext>
            </a:extLst>
          </p:cNvPr>
          <p:cNvCxnSpPr>
            <a:cxnSpLocks/>
          </p:cNvCxnSpPr>
          <p:nvPr/>
        </p:nvCxnSpPr>
        <p:spPr>
          <a:xfrm flipV="1">
            <a:off x="10149840" y="3581400"/>
            <a:ext cx="1813560" cy="14097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CD87EA-A3F9-477A-8E03-BD6F9441EF40}"/>
              </a:ext>
            </a:extLst>
          </p:cNvPr>
          <p:cNvCxnSpPr>
            <a:cxnSpLocks/>
          </p:cNvCxnSpPr>
          <p:nvPr/>
        </p:nvCxnSpPr>
        <p:spPr>
          <a:xfrm flipV="1">
            <a:off x="8915400" y="2472667"/>
            <a:ext cx="2171700" cy="145163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872118-4BD1-41B8-A517-46C22D1582B3}"/>
              </a:ext>
            </a:extLst>
          </p:cNvPr>
          <p:cNvCxnSpPr>
            <a:cxnSpLocks/>
          </p:cNvCxnSpPr>
          <p:nvPr/>
        </p:nvCxnSpPr>
        <p:spPr>
          <a:xfrm flipH="1">
            <a:off x="8001000" y="9486900"/>
            <a:ext cx="17526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5E94D-91ED-4B52-BFF6-364949671344}"/>
              </a:ext>
            </a:extLst>
          </p:cNvPr>
          <p:cNvCxnSpPr>
            <a:cxnSpLocks/>
          </p:cNvCxnSpPr>
          <p:nvPr/>
        </p:nvCxnSpPr>
        <p:spPr>
          <a:xfrm flipH="1">
            <a:off x="5705475" y="7612380"/>
            <a:ext cx="3209925" cy="61722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A07D0-6B0B-4401-83AA-A0C5DC87CAB0}"/>
              </a:ext>
            </a:extLst>
          </p:cNvPr>
          <p:cNvCxnSpPr>
            <a:cxnSpLocks/>
          </p:cNvCxnSpPr>
          <p:nvPr/>
        </p:nvCxnSpPr>
        <p:spPr>
          <a:xfrm flipH="1" flipV="1">
            <a:off x="3581402" y="6774180"/>
            <a:ext cx="4038598" cy="1868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373AC-0C62-47FD-9A18-709D8454EF2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625340"/>
            <a:ext cx="4419600" cy="9296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16985-A9C6-4F1F-80B5-262FF57535A3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2628878"/>
            <a:ext cx="2743200" cy="45722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316F9-CB66-47D3-9632-125A8693126D}"/>
              </a:ext>
            </a:extLst>
          </p:cNvPr>
          <p:cNvSpPr txBox="1"/>
          <p:nvPr/>
        </p:nvSpPr>
        <p:spPr>
          <a:xfrm>
            <a:off x="11586052" y="3253717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Armrests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8F6D-7A2E-4564-BFCB-89A93D942007}"/>
              </a:ext>
            </a:extLst>
          </p:cNvPr>
          <p:cNvSpPr txBox="1"/>
          <p:nvPr/>
        </p:nvSpPr>
        <p:spPr>
          <a:xfrm>
            <a:off x="12439571" y="4980429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Materials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B7FE4-FE2C-4C18-BC05-6621932E1CA9}"/>
              </a:ext>
            </a:extLst>
          </p:cNvPr>
          <p:cNvSpPr txBox="1"/>
          <p:nvPr/>
        </p:nvSpPr>
        <p:spPr>
          <a:xfrm>
            <a:off x="11112498" y="1869928"/>
            <a:ext cx="3480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Lumbar </a:t>
            </a:r>
            <a:r>
              <a:rPr kumimoji="0" lang="vi-VN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support</a:t>
            </a:r>
            <a:endParaRPr kumimoji="0" lang="en-GB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6CD21-7CA4-4E23-919A-CB5C734D30D3}"/>
              </a:ext>
            </a:extLst>
          </p:cNvPr>
          <p:cNvSpPr txBox="1"/>
          <p:nvPr/>
        </p:nvSpPr>
        <p:spPr>
          <a:xfrm>
            <a:off x="2514600" y="1925300"/>
            <a:ext cx="2133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recline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449B4-C435-42B5-8231-760071AD4AEA}"/>
              </a:ext>
            </a:extLst>
          </p:cNvPr>
          <p:cNvSpPr txBox="1"/>
          <p:nvPr/>
        </p:nvSpPr>
        <p:spPr>
          <a:xfrm>
            <a:off x="13605510" y="6751439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E5476-3C86-4C52-964D-C1C0A5AF5A5F}"/>
              </a:ext>
            </a:extLst>
          </p:cNvPr>
          <p:cNvSpPr txBox="1"/>
          <p:nvPr/>
        </p:nvSpPr>
        <p:spPr>
          <a:xfrm>
            <a:off x="2503850" y="4252223"/>
            <a:ext cx="199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tilt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A529C-43E4-4F5B-9475-01AD1648B19C}"/>
              </a:ext>
            </a:extLst>
          </p:cNvPr>
          <p:cNvSpPr txBox="1"/>
          <p:nvPr/>
        </p:nvSpPr>
        <p:spPr>
          <a:xfrm>
            <a:off x="10458371" y="671370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Headrest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3270A-FD0C-4D1F-837B-0467C4F073F6}"/>
              </a:ext>
            </a:extLst>
          </p:cNvPr>
          <p:cNvSpPr txBox="1"/>
          <p:nvPr/>
        </p:nvSpPr>
        <p:spPr>
          <a:xfrm>
            <a:off x="3924142" y="7875436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Swivel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94250A-46CC-4779-BBD8-D10F25B10122}"/>
              </a:ext>
            </a:extLst>
          </p:cNvPr>
          <p:cNvSpPr txBox="1"/>
          <p:nvPr/>
        </p:nvSpPr>
        <p:spPr>
          <a:xfrm>
            <a:off x="1150462" y="6130670"/>
            <a:ext cx="30100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width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EFE32-DAA1-46A7-8AD2-951A5E0181FF}"/>
              </a:ext>
            </a:extLst>
          </p:cNvPr>
          <p:cNvSpPr txBox="1"/>
          <p:nvPr/>
        </p:nvSpPr>
        <p:spPr>
          <a:xfrm>
            <a:off x="6123460" y="9171429"/>
            <a:ext cx="2018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Wheels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387A3-1956-45A0-808B-DD8FC8AA24E8}"/>
              </a:ext>
            </a:extLst>
          </p:cNvPr>
          <p:cNvCxnSpPr>
            <a:cxnSpLocks/>
          </p:cNvCxnSpPr>
          <p:nvPr/>
        </p:nvCxnSpPr>
        <p:spPr>
          <a:xfrm>
            <a:off x="8382000" y="1015854"/>
            <a:ext cx="19050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E79A1AE5-B262-40F1-B3A6-065A40B2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0987"/>
            <a:ext cx="6553200" cy="9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1926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ack office chair&#10;&#10;Description automatically generated">
            <a:extLst>
              <a:ext uri="{FF2B5EF4-FFF2-40B4-BE49-F238E27FC236}">
                <a16:creationId xmlns:a16="http://schemas.microsoft.com/office/drawing/2014/main" id="{9E2315C2-6AD7-4C95-8DBD-A35501EBE7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88" b="91724" l="9972" r="89988">
                        <a14:foregroundMark x1="49859" y1="10093" x2="49859" y2="10093"/>
                        <a14:foregroundMark x1="43319" y1="8276" x2="43319" y2="8276"/>
                        <a14:foregroundMark x1="48365" y1="7388" x2="48365" y2="7388"/>
                        <a14:foregroundMark x1="56520" y1="7711" x2="55349" y2="7549"/>
                        <a14:foregroundMark x1="49415" y1="91724" x2="49415" y2="9172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72" y="695325"/>
            <a:ext cx="8896350" cy="8896350"/>
          </a:xfrm>
          <a:prstGeom prst="rect">
            <a:avLst/>
          </a:prstGeom>
          <a:effectLst>
            <a:innerShdw blurRad="63500" dist="50800" dir="13500000">
              <a:prstClr val="black"/>
            </a:innerShdw>
          </a:effectLst>
        </p:spPr>
      </p:pic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11258550" y="6475579"/>
            <a:ext cx="7315200" cy="7182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-285750" y="6475579"/>
            <a:ext cx="7315200" cy="7182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58550" y="3256129"/>
            <a:ext cx="7315200" cy="7182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285750" y="3256129"/>
            <a:ext cx="7315200" cy="7182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4567813"/>
            <a:ext cx="16230600" cy="13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Bold"/>
                <a:ea typeface="+mn-ea"/>
                <a:cs typeface="+mn-cs"/>
              </a:rPr>
              <a:t>Thanks For Watching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BDC125B-9B61-486D-AB4D-44CF0DEBDE61}"/>
              </a:ext>
            </a:extLst>
          </p:cNvPr>
          <p:cNvSpPr txBox="1"/>
          <p:nvPr/>
        </p:nvSpPr>
        <p:spPr>
          <a:xfrm>
            <a:off x="1295400" y="1629394"/>
            <a:ext cx="16230600" cy="13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999" b="0" i="0" u="none" strike="noStrike" kern="1200" cap="none" spc="0" normalizeH="0" baseline="0" noProof="0" dirty="0">
                <a:ln>
                  <a:noFill/>
                </a:ln>
                <a:solidFill>
                  <a:srgbClr val="05F2F2"/>
                </a:solidFill>
                <a:effectLst/>
                <a:uLnTx/>
                <a:uFillTx/>
                <a:latin typeface="Raleway Bold"/>
                <a:ea typeface="+mn-ea"/>
                <a:cs typeface="+mn-cs"/>
              </a:rPr>
              <a:t>DDQN TEAMS</a:t>
            </a:r>
            <a:endParaRPr kumimoji="0" lang="en-US" sz="9999" b="0" i="0" u="none" strike="noStrike" kern="1200" cap="none" spc="0" normalizeH="0" baseline="0" noProof="0" dirty="0">
              <a:ln>
                <a:noFill/>
              </a:ln>
              <a:solidFill>
                <a:srgbClr val="05F2F2"/>
              </a:solidFill>
              <a:effectLst/>
              <a:uLnTx/>
              <a:uFillTx/>
              <a:latin typeface="Raleway Bold"/>
              <a:ea typeface="+mn-ea"/>
              <a:cs typeface="+mn-cs"/>
            </a:endParaRP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B5821D1E-C8AE-4CAA-88E0-746BE94E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21" name="Picture 25">
            <a:extLst>
              <a:ext uri="{FF2B5EF4-FFF2-40B4-BE49-F238E27FC236}">
                <a16:creationId xmlns:a16="http://schemas.microsoft.com/office/drawing/2014/main" id="{61102E1E-38A0-4C07-B7F3-74F2570A2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H="1">
            <a:off x="15316200" y="7611445"/>
            <a:ext cx="5592302" cy="570643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-159987" y="8642725"/>
            <a:ext cx="4032504" cy="4114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BB1132-9978-4680-8504-87F4DD6F5A3E}"/>
              </a:ext>
            </a:extLst>
          </p:cNvPr>
          <p:cNvSpPr txBox="1"/>
          <p:nvPr/>
        </p:nvSpPr>
        <p:spPr>
          <a:xfrm>
            <a:off x="4508696" y="1808548"/>
            <a:ext cx="9270608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Identification </a:t>
            </a:r>
          </a:p>
          <a:p>
            <a:pPr algn="ctr">
              <a:lnSpc>
                <a:spcPts val="13200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Description</a:t>
            </a: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42C2B3CA-86B5-4F3C-B3AE-4541B023DC27}"/>
              </a:ext>
            </a:extLst>
          </p:cNvPr>
          <p:cNvSpPr/>
          <p:nvPr/>
        </p:nvSpPr>
        <p:spPr>
          <a:xfrm>
            <a:off x="4032232" y="5143500"/>
            <a:ext cx="10223535" cy="0"/>
          </a:xfrm>
          <a:prstGeom prst="line">
            <a:avLst/>
          </a:prstGeom>
          <a:ln w="63500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54337D5-6157-49E7-B2A2-FD545DDF7CAC}"/>
              </a:ext>
            </a:extLst>
          </p:cNvPr>
          <p:cNvSpPr txBox="1"/>
          <p:nvPr/>
        </p:nvSpPr>
        <p:spPr>
          <a:xfrm>
            <a:off x="4508696" y="5448300"/>
            <a:ext cx="9314496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The first wealth is health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302" t="16810" b="168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92416" y="7883845"/>
            <a:ext cx="541394" cy="4348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18864" y="7883845"/>
            <a:ext cx="434847" cy="434847"/>
          </a:xfrm>
          <a:prstGeom prst="rect">
            <a:avLst/>
          </a:prstGeom>
        </p:spPr>
      </p:pic>
      <p:sp>
        <p:nvSpPr>
          <p:cNvPr id="23" name="Tiêu đề 1">
            <a:extLst>
              <a:ext uri="{FF2B5EF4-FFF2-40B4-BE49-F238E27FC236}">
                <a16:creationId xmlns:a16="http://schemas.microsoft.com/office/drawing/2014/main" id="{93FD57E2-28CE-48F3-98DD-87AC6E49EBA2}"/>
              </a:ext>
            </a:extLst>
          </p:cNvPr>
          <p:cNvSpPr txBox="1">
            <a:spLocks/>
          </p:cNvSpPr>
          <p:nvPr/>
        </p:nvSpPr>
        <p:spPr>
          <a:xfrm>
            <a:off x="304800" y="1409700"/>
            <a:ext cx="8686800" cy="1066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Problem 1: Scoliosis</a:t>
            </a:r>
          </a:p>
        </p:txBody>
      </p:sp>
      <p:sp>
        <p:nvSpPr>
          <p:cNvPr id="24" name="Chỗ dành sẵn cho Nội dung 2">
            <a:extLst>
              <a:ext uri="{FF2B5EF4-FFF2-40B4-BE49-F238E27FC236}">
                <a16:creationId xmlns:a16="http://schemas.microsoft.com/office/drawing/2014/main" id="{3BF57865-6905-40C6-88A1-67D2E002F77A}"/>
              </a:ext>
            </a:extLst>
          </p:cNvPr>
          <p:cNvSpPr txBox="1">
            <a:spLocks/>
          </p:cNvSpPr>
          <p:nvPr/>
        </p:nvSpPr>
        <p:spPr>
          <a:xfrm>
            <a:off x="1219200" y="2705100"/>
            <a:ext cx="10515600" cy="6172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According to the American Academy of Neurological Surgeons, scoliosis affects approximately six to nine million people in the United States, accounting for about 2-3 percent of the population (AANS).</a:t>
            </a:r>
          </a:p>
          <a:p>
            <a:r>
              <a:rPr lang="en-US" sz="4000" dirty="0">
                <a:solidFill>
                  <a:schemeClr val="bg1"/>
                </a:solidFill>
              </a:rPr>
              <a:t>One of the main cause is wrong sitting posture.</a:t>
            </a:r>
          </a:p>
          <a:p>
            <a:pPr marL="0" indent="0">
              <a:buFont typeface="Arial" pitchFamily="34" charset="0"/>
              <a:buNone/>
            </a:pPr>
            <a:r>
              <a:rPr lang="en-US" sz="4000" dirty="0">
                <a:solidFill>
                  <a:schemeClr val="bg1"/>
                </a:solidFill>
              </a:rPr>
              <a:t>=&gt; Solution: use ergonomic chairs to fix user’s posture</a:t>
            </a:r>
          </a:p>
        </p:txBody>
      </p:sp>
      <p:pic>
        <p:nvPicPr>
          <p:cNvPr id="25" name="Hình ảnh 6">
            <a:extLst>
              <a:ext uri="{FF2B5EF4-FFF2-40B4-BE49-F238E27FC236}">
                <a16:creationId xmlns:a16="http://schemas.microsoft.com/office/drawing/2014/main" id="{A2C3F856-48B4-4752-8A5D-3FAE5248F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476500"/>
            <a:ext cx="4800600" cy="6705600"/>
          </a:xfrm>
          <a:prstGeom prst="rect">
            <a:avLst/>
          </a:prstGeom>
        </p:spPr>
      </p:pic>
      <p:sp>
        <p:nvSpPr>
          <p:cNvPr id="30" name="AutoShape 21">
            <a:extLst>
              <a:ext uri="{FF2B5EF4-FFF2-40B4-BE49-F238E27FC236}">
                <a16:creationId xmlns:a16="http://schemas.microsoft.com/office/drawing/2014/main" id="{748D849B-E8D9-45F4-9209-35DEE26FCD3D}"/>
              </a:ext>
            </a:extLst>
          </p:cNvPr>
          <p:cNvSpPr/>
          <p:nvPr/>
        </p:nvSpPr>
        <p:spPr>
          <a:xfrm rot="5400000" flipH="1">
            <a:off x="6543230" y="-2781300"/>
            <a:ext cx="2" cy="10515602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êu đề 1">
            <a:extLst>
              <a:ext uri="{FF2B5EF4-FFF2-40B4-BE49-F238E27FC236}">
                <a16:creationId xmlns:a16="http://schemas.microsoft.com/office/drawing/2014/main" id="{23BCD384-D093-4EDD-AE06-0203D75164F7}"/>
              </a:ext>
            </a:extLst>
          </p:cNvPr>
          <p:cNvSpPr txBox="1">
            <a:spLocks/>
          </p:cNvSpPr>
          <p:nvPr/>
        </p:nvSpPr>
        <p:spPr>
          <a:xfrm>
            <a:off x="685430" y="966497"/>
            <a:ext cx="16917139" cy="104923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Problem 2: Current ergonomic chairs are lacking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6B03F1B0-7772-427E-8359-BA3BB24FEA97}"/>
              </a:ext>
            </a:extLst>
          </p:cNvPr>
          <p:cNvSpPr txBox="1">
            <a:spLocks/>
          </p:cNvSpPr>
          <p:nvPr/>
        </p:nvSpPr>
        <p:spPr>
          <a:xfrm>
            <a:off x="1124710" y="2970908"/>
            <a:ext cx="16038579" cy="4345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ffb"/>
              </a:rPr>
              <a:t>Since users are not fully aware of the different features and adjustments, they do not use the chair in an optimal ergonomic way. =&gt; Too user-dependent</a:t>
            </a:r>
          </a:p>
          <a:p>
            <a:r>
              <a:rPr lang="en-US" dirty="0">
                <a:solidFill>
                  <a:schemeClr val="bg1"/>
                </a:solidFill>
                <a:latin typeface="ffb"/>
              </a:rPr>
              <a:t>Meantime, users have no clue about the postures that he or she adopted without being given explicit feedback and instruction.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fb"/>
              </a:rPr>
              <a:t>=&gt;Users go back to wrong sitting posture on different chair.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ffb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E7A400D9-03D5-4D35-B969-CA7898AAFF9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22" name="Hình ảnh 3">
            <a:extLst>
              <a:ext uri="{FF2B5EF4-FFF2-40B4-BE49-F238E27FC236}">
                <a16:creationId xmlns:a16="http://schemas.microsoft.com/office/drawing/2014/main" id="{226C7580-5939-4D8E-BE16-9E2C703A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86500"/>
            <a:ext cx="5376714" cy="3034003"/>
          </a:xfrm>
          <a:prstGeom prst="rect">
            <a:avLst/>
          </a:prstGeom>
        </p:spPr>
      </p:pic>
      <p:pic>
        <p:nvPicPr>
          <p:cNvPr id="24" name="Hình ảnh 7">
            <a:extLst>
              <a:ext uri="{FF2B5EF4-FFF2-40B4-BE49-F238E27FC236}">
                <a16:creationId xmlns:a16="http://schemas.microsoft.com/office/drawing/2014/main" id="{39580766-67B2-4F00-AC50-771DCB19F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594" y="6286500"/>
            <a:ext cx="4776955" cy="303400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273" b="112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Tiêu đề 1">
            <a:extLst>
              <a:ext uri="{FF2B5EF4-FFF2-40B4-BE49-F238E27FC236}">
                <a16:creationId xmlns:a16="http://schemas.microsoft.com/office/drawing/2014/main" id="{B03369CE-EFE4-4DD6-9DFC-FB3F45B4DB07}"/>
              </a:ext>
            </a:extLst>
          </p:cNvPr>
          <p:cNvSpPr txBox="1">
            <a:spLocks/>
          </p:cNvSpPr>
          <p:nvPr/>
        </p:nvSpPr>
        <p:spPr>
          <a:xfrm>
            <a:off x="1905000" y="1094633"/>
            <a:ext cx="960327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8E2FA1C2-10F6-4F70-9037-FA41080708AF}"/>
              </a:ext>
            </a:extLst>
          </p:cNvPr>
          <p:cNvSpPr txBox="1">
            <a:spLocks/>
          </p:cNvSpPr>
          <p:nvPr/>
        </p:nvSpPr>
        <p:spPr>
          <a:xfrm>
            <a:off x="1905000" y="2400300"/>
            <a:ext cx="14249400" cy="67920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Combine the pre-existing ergonomic chair design with all its features for correcting posture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with the analytic power of Artificial Intelligent to automatically adjust the chair base on information recorded when the user sit to give the user a comfortable and healthy experience while giving feedback and advice to user to improve their sitting posture in the future.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    </a:t>
            </a:r>
            <a:r>
              <a:rPr lang="en-US" sz="9600" dirty="0">
                <a:solidFill>
                  <a:schemeClr val="bg1"/>
                </a:solidFill>
              </a:rPr>
              <a:t>+          </a:t>
            </a:r>
            <a:r>
              <a:rPr lang="vi-VN" sz="9600" dirty="0">
                <a:solidFill>
                  <a:schemeClr val="bg1"/>
                </a:solidFill>
              </a:rPr>
              <a:t>    </a:t>
            </a:r>
            <a:r>
              <a:rPr lang="en-US" sz="9600" dirty="0">
                <a:solidFill>
                  <a:schemeClr val="bg1"/>
                </a:solidFill>
              </a:rPr>
              <a:t>=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Hình ảnh 7">
            <a:extLst>
              <a:ext uri="{FF2B5EF4-FFF2-40B4-BE49-F238E27FC236}">
                <a16:creationId xmlns:a16="http://schemas.microsoft.com/office/drawing/2014/main" id="{B7AF499A-62C2-44AF-BB56-5E8D42890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4" y="6323541"/>
            <a:ext cx="2887876" cy="2887876"/>
          </a:xfrm>
          <a:prstGeom prst="rect">
            <a:avLst/>
          </a:prstGeom>
        </p:spPr>
      </p:pic>
      <p:pic>
        <p:nvPicPr>
          <p:cNvPr id="20" name="Hình ảnh 9">
            <a:extLst>
              <a:ext uri="{FF2B5EF4-FFF2-40B4-BE49-F238E27FC236}">
                <a16:creationId xmlns:a16="http://schemas.microsoft.com/office/drawing/2014/main" id="{CD508EB5-62A4-4D2B-9C70-AD076B47D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09" y="6266391"/>
            <a:ext cx="3359932" cy="2887876"/>
          </a:xfrm>
          <a:prstGeom prst="rect">
            <a:avLst/>
          </a:prstGeom>
        </p:spPr>
      </p:pic>
      <p:pic>
        <p:nvPicPr>
          <p:cNvPr id="21" name="Hình ảnh 13">
            <a:extLst>
              <a:ext uri="{FF2B5EF4-FFF2-40B4-BE49-F238E27FC236}">
                <a16:creationId xmlns:a16="http://schemas.microsoft.com/office/drawing/2014/main" id="{E388EA91-3ECB-4C12-9669-5C4B80903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75" y="6155908"/>
            <a:ext cx="3579325" cy="3055509"/>
          </a:xfrm>
          <a:prstGeom prst="rect">
            <a:avLst/>
          </a:prstGeom>
        </p:spPr>
      </p:pic>
      <p:sp>
        <p:nvSpPr>
          <p:cNvPr id="22" name="AutoShape 21">
            <a:extLst>
              <a:ext uri="{FF2B5EF4-FFF2-40B4-BE49-F238E27FC236}">
                <a16:creationId xmlns:a16="http://schemas.microsoft.com/office/drawing/2014/main" id="{50E2ECE2-7777-4A23-91E0-E58A9187B8CA}"/>
              </a:ext>
            </a:extLst>
          </p:cNvPr>
          <p:cNvSpPr/>
          <p:nvPr/>
        </p:nvSpPr>
        <p:spPr>
          <a:xfrm rot="5400000" flipH="1">
            <a:off x="9144000" y="-5942478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962400" y="2629638"/>
            <a:ext cx="10753371" cy="502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Need / Want</a:t>
            </a:r>
          </a:p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Users / Market</a:t>
            </a:r>
          </a:p>
          <a:p>
            <a:pPr algn="ctr">
              <a:lnSpc>
                <a:spcPts val="13199"/>
              </a:lnSpc>
            </a:pPr>
            <a:endParaRPr lang="en-US" sz="9600" spc="-119" dirty="0">
              <a:solidFill>
                <a:srgbClr val="FFFFFF"/>
              </a:solidFill>
              <a:latin typeface="HK Grotesk Medium Bold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9391245-07A8-422B-87DA-E6982EB9BF32}"/>
              </a:ext>
            </a:extLst>
          </p:cNvPr>
          <p:cNvSpPr txBox="1">
            <a:spLocks/>
          </p:cNvSpPr>
          <p:nvPr/>
        </p:nvSpPr>
        <p:spPr>
          <a:xfrm>
            <a:off x="4343402" y="969178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need?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C233E69-74EF-4F82-BB2F-67C2868DC916}"/>
              </a:ext>
            </a:extLst>
          </p:cNvPr>
          <p:cNvSpPr txBox="1">
            <a:spLocks/>
          </p:cNvSpPr>
          <p:nvPr/>
        </p:nvSpPr>
        <p:spPr>
          <a:xfrm>
            <a:off x="1295402" y="3242223"/>
            <a:ext cx="7540752" cy="57073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bending design of the chair provides complete back support.</a:t>
            </a:r>
          </a:p>
          <a:p>
            <a:r>
              <a:rPr lang="en-US" dirty="0">
                <a:solidFill>
                  <a:schemeClr val="bg1"/>
                </a:solidFill>
              </a:rPr>
              <a:t>Adjusted to maintain a small backward tilt.</a:t>
            </a:r>
          </a:p>
          <a:p>
            <a:r>
              <a:rPr lang="en-US" dirty="0">
                <a:solidFill>
                  <a:schemeClr val="bg1"/>
                </a:solidFill>
              </a:rPr>
              <a:t>By adding or removing additional elements, they may customize their chairs to suit each individual and body form.</a:t>
            </a:r>
          </a:p>
          <a:p>
            <a:r>
              <a:rPr lang="en-US" dirty="0">
                <a:solidFill>
                  <a:schemeClr val="bg1"/>
                </a:solidFill>
              </a:rPr>
              <a:t>The chair is made of net, which absorbs sweat better than canvas, which is commonly used in chairs.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976A0551-C5F1-4E00-9274-BE2F78AB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467100"/>
            <a:ext cx="8467922" cy="4763206"/>
          </a:xfrm>
          <a:prstGeom prst="rect">
            <a:avLst/>
          </a:prstGeom>
        </p:spPr>
      </p:pic>
      <p:sp>
        <p:nvSpPr>
          <p:cNvPr id="20" name="AutoShape 21">
            <a:extLst>
              <a:ext uri="{FF2B5EF4-FFF2-40B4-BE49-F238E27FC236}">
                <a16:creationId xmlns:a16="http://schemas.microsoft.com/office/drawing/2014/main" id="{3D57C1BA-8311-4785-89B1-53A43C118837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525A4CA2-37FD-47A4-956F-42F1B388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45BF687-7FE8-4837-9743-BC9A31204942}"/>
              </a:ext>
            </a:extLst>
          </p:cNvPr>
          <p:cNvSpPr txBox="1">
            <a:spLocks/>
          </p:cNvSpPr>
          <p:nvPr/>
        </p:nvSpPr>
        <p:spPr>
          <a:xfrm>
            <a:off x="3669384" y="1019894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want to?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B10945A9-D808-49E2-9F77-5CFC2C598631}"/>
              </a:ext>
            </a:extLst>
          </p:cNvPr>
          <p:cNvSpPr txBox="1">
            <a:spLocks/>
          </p:cNvSpPr>
          <p:nvPr/>
        </p:nvSpPr>
        <p:spPr>
          <a:xfrm>
            <a:off x="1676400" y="3593592"/>
            <a:ext cx="7157832" cy="50215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Helping people feel more comfortable and reduce likelihood of getting from the spine or skin.</a:t>
            </a:r>
          </a:p>
          <a:p>
            <a:r>
              <a:rPr lang="en-US" sz="4000" dirty="0">
                <a:solidFill>
                  <a:schemeClr val="bg1"/>
                </a:solidFill>
              </a:rPr>
              <a:t>Increasing productivity.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ABB217-4CCF-48AF-AFB7-87446EC6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57" y="3593592"/>
            <a:ext cx="7175247" cy="4038600"/>
          </a:xfrm>
          <a:prstGeom prst="rect">
            <a:avLst/>
          </a:prstGeom>
        </p:spPr>
      </p:pic>
      <p:sp>
        <p:nvSpPr>
          <p:cNvPr id="31" name="AutoShape 21">
            <a:extLst>
              <a:ext uri="{FF2B5EF4-FFF2-40B4-BE49-F238E27FC236}">
                <a16:creationId xmlns:a16="http://schemas.microsoft.com/office/drawing/2014/main" id="{908AF0C2-8F66-4872-A60E-C672436F3BCE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631BBE8-1023-43AC-8E68-251759A26077}"/>
              </a:ext>
            </a:extLst>
          </p:cNvPr>
          <p:cNvSpPr txBox="1">
            <a:spLocks/>
          </p:cNvSpPr>
          <p:nvPr/>
        </p:nvSpPr>
        <p:spPr>
          <a:xfrm>
            <a:off x="4343402" y="800100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types of users?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D5AC80-D91E-413F-AB2E-C051B87939CD}"/>
              </a:ext>
            </a:extLst>
          </p:cNvPr>
          <p:cNvSpPr txBox="1">
            <a:spLocks/>
          </p:cNvSpPr>
          <p:nvPr/>
        </p:nvSpPr>
        <p:spPr>
          <a:xfrm>
            <a:off x="2590800" y="3262710"/>
            <a:ext cx="3810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Office workers</a:t>
            </a:r>
          </a:p>
          <a:p>
            <a:pPr marL="0" indent="0">
              <a:buFont typeface="Arial" pitchFamily="34" charset="0"/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5C9F8F7-8550-4BCB-BDE6-5D72CB131585}"/>
              </a:ext>
            </a:extLst>
          </p:cNvPr>
          <p:cNvSpPr txBox="1">
            <a:spLocks/>
          </p:cNvSpPr>
          <p:nvPr/>
        </p:nvSpPr>
        <p:spPr>
          <a:xfrm>
            <a:off x="9144000" y="3262710"/>
            <a:ext cx="8001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People who have a computer setup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D4F84-A8FE-4CC1-BED3-8B8540582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5" y="4554804"/>
            <a:ext cx="6015589" cy="3393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35B032-1068-4261-9399-CC8ED9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592" y="4210639"/>
            <a:ext cx="6404117" cy="4269412"/>
          </a:xfrm>
          <a:prstGeom prst="rect">
            <a:avLst/>
          </a:prstGeom>
        </p:spPr>
      </p:pic>
      <p:sp>
        <p:nvSpPr>
          <p:cNvPr id="15" name="AutoShape 21">
            <a:extLst>
              <a:ext uri="{FF2B5EF4-FFF2-40B4-BE49-F238E27FC236}">
                <a16:creationId xmlns:a16="http://schemas.microsoft.com/office/drawing/2014/main" id="{530E7B78-038D-4A6B-B732-588143EDFE6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322</TotalTime>
  <Words>419</Words>
  <Application>Microsoft Office PowerPoint</Application>
  <PresentationFormat>Custom</PresentationFormat>
  <Paragraphs>66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ffb</vt:lpstr>
      <vt:lpstr>HK Grotesk</vt:lpstr>
      <vt:lpstr>HK Grotesk Light</vt:lpstr>
      <vt:lpstr>HK Grotesk Medium Bold</vt:lpstr>
      <vt:lpstr>Raleway</vt:lpstr>
      <vt:lpstr>Raleway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Professiona Intelligent Technology Presentation</dc:title>
  <dc:creator>Đông Phạm</dc:creator>
  <cp:lastModifiedBy>Đông Phạm</cp:lastModifiedBy>
  <cp:revision>12</cp:revision>
  <dcterms:created xsi:type="dcterms:W3CDTF">2006-08-16T00:00:00Z</dcterms:created>
  <dcterms:modified xsi:type="dcterms:W3CDTF">2022-01-10T21:02:04Z</dcterms:modified>
  <dc:identifier>DAE0fz4JVGg</dc:identifier>
</cp:coreProperties>
</file>